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47" d="100"/>
          <a:sy n="147"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DAD414-E320-8B9C-8BB3-199A89D8EB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52C0BF3-E7E1-630E-F6EF-C07861519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80618B2-F880-E6AB-990F-1E9C14857D31}"/>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196D5A26-F529-235B-B48E-D977F982B1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9E2791-D744-1A84-A76B-649897FAE499}"/>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301087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91F6E7-36E5-FC81-93E3-EAFDE604562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DA4DD6-629E-121B-3BD3-FD10059C9F8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5AB403-6DC4-8ADF-5E69-6657DE0A6F12}"/>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280260D7-26DC-D62C-8D15-553DEFB9FA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299C70-64DF-C32B-3EA1-BC6AF2A25214}"/>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332819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4DAD556-F1FF-EAC5-C65F-E9CB0FFE6D6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C8CBE3C-CC34-0859-7D93-6E09374BB53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43B039-9E1E-D194-D4BB-ADAD36072FEC}"/>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2214C7D7-CFE8-1B35-E1C0-813CDA6301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17A74C-3262-91A0-CC4A-6856DB97A61B}"/>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287470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E157C7-237B-BDD5-082A-D0F26390DD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AAF761-3023-2FA6-A951-8A640A83C10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FE6F50-4215-2B6C-6F08-5243434B8EDE}"/>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4645F6A7-8875-47C4-C6DC-6F50A18051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AD5F4B-21C6-9A1D-FAAD-E12B618D0DE4}"/>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292569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C137AE-E051-7A6B-AA43-05695CE5388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D12323-DEA5-09FF-55B6-0493CE44C24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AEC2A25-EDBF-912E-9444-8C2B616378FD}"/>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61205011-8D56-40A8-D618-2BE97BC2D0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EA39C4-42C5-E1B0-1178-9BA28A77F8BB}"/>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296338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9A3D71-F387-76C3-DEF4-6BE082E3BA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0820BE-A2B2-CC21-D524-EF15C5A41F4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28BF8B1-BC6F-FF7C-34DE-E0E5A4C96E4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EFA4D09-8568-2521-E527-E2F46700D54F}"/>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3ED0A5CB-3B40-356D-DA00-6C0BF6C618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43664A-F3F1-28FF-19B3-F231F861BD08}"/>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134369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E13161-A10A-E403-41BF-066F7D373A3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482670-9981-55C4-434A-D333708D0C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8CA2A95-7F3B-2F5A-218A-43D0FD1F96B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F6B9432-538F-2895-3768-0EE069C37B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D9A73F6-42E2-D18C-EC7B-0121D183F7E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F33591-FACE-4AC2-45C4-57415A697C4D}"/>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8" name="フッター プレースホルダー 7">
            <a:extLst>
              <a:ext uri="{FF2B5EF4-FFF2-40B4-BE49-F238E27FC236}">
                <a16:creationId xmlns:a16="http://schemas.microsoft.com/office/drawing/2014/main" id="{67A2359A-12E5-46B1-9868-1191F84037A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A9CCE62-9039-0655-F2F6-FEA691EF92EF}"/>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161040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96E4D1-3814-DDFF-BC9A-6B62F9BBC46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7961236-1B18-1836-792A-33D82691FE98}"/>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4" name="フッター プレースホルダー 3">
            <a:extLst>
              <a:ext uri="{FF2B5EF4-FFF2-40B4-BE49-F238E27FC236}">
                <a16:creationId xmlns:a16="http://schemas.microsoft.com/office/drawing/2014/main" id="{FEDE12D9-A2B8-AD98-621E-627ED84454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C65998D-68ED-DC79-3789-83B3D5176276}"/>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92001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5752B9-072C-F06D-6010-CB43034C3BEC}"/>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3" name="フッター プレースホルダー 2">
            <a:extLst>
              <a:ext uri="{FF2B5EF4-FFF2-40B4-BE49-F238E27FC236}">
                <a16:creationId xmlns:a16="http://schemas.microsoft.com/office/drawing/2014/main" id="{55E3B806-4624-69CC-A33A-9E178B2B7C8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04B4ED6-E0EE-8023-D5A3-3ECCDC3661B5}"/>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117831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2EA31C-192F-367B-4387-48D33A095F3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B07530-8FE4-1A90-BE29-81D84C668A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CFBD0E8-445A-99AD-94FB-A3ABDE52CB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5581DE-9883-B9C8-3517-223346BFE333}"/>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0797014D-7E4B-595C-2131-BFB0F203E7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824E58-512A-05CE-4AE4-8B5B1B9706CD}"/>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175816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D0AF9D-6852-4A55-803D-6A1F61612AF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1160F1-3E25-FC88-4B1B-60996EE5B9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EE713D0-41A1-4CFA-98B7-7E8EC1A91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05674D-8A4F-4C43-D6BA-CF7C7A524BB9}"/>
              </a:ext>
            </a:extLst>
          </p:cNvPr>
          <p:cNvSpPr>
            <a:spLocks noGrp="1"/>
          </p:cNvSpPr>
          <p:nvPr>
            <p:ph type="dt" sz="half" idx="10"/>
          </p:nvPr>
        </p:nvSpPr>
        <p:spPr/>
        <p:txBody>
          <a:bodyPr/>
          <a:lstStyle/>
          <a:p>
            <a:fld id="{30601732-D646-C24F-8656-884255F398BB}" type="datetimeFigureOut">
              <a:rPr kumimoji="1" lang="ja-JP" altLang="en-US" smtClean="0"/>
              <a:t>2024/4/5</a:t>
            </a:fld>
            <a:endParaRPr kumimoji="1" lang="ja-JP" altLang="en-US"/>
          </a:p>
        </p:txBody>
      </p:sp>
      <p:sp>
        <p:nvSpPr>
          <p:cNvPr id="6" name="フッター プレースホルダー 5">
            <a:extLst>
              <a:ext uri="{FF2B5EF4-FFF2-40B4-BE49-F238E27FC236}">
                <a16:creationId xmlns:a16="http://schemas.microsoft.com/office/drawing/2014/main" id="{B10C661A-556B-5B28-BCA8-46AE500300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622971-CB24-BFE9-4E64-476B4518561B}"/>
              </a:ext>
            </a:extLst>
          </p:cNvPr>
          <p:cNvSpPr>
            <a:spLocks noGrp="1"/>
          </p:cNvSpPr>
          <p:nvPr>
            <p:ph type="sldNum" sz="quarter" idx="12"/>
          </p:nvPr>
        </p:nvSpPr>
        <p:spPr/>
        <p:txBody>
          <a:body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180657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FEE3B8D-3331-8146-A5AD-C86FF0B0B0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5C1515-16A2-32A3-4DF5-C084E083C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1BA5BA-32A8-F730-DE90-A938B51764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601732-D646-C24F-8656-884255F398BB}" type="datetimeFigureOut">
              <a:rPr kumimoji="1" lang="ja-JP" altLang="en-US" smtClean="0"/>
              <a:t>2024/4/5</a:t>
            </a:fld>
            <a:endParaRPr kumimoji="1" lang="ja-JP" altLang="en-US"/>
          </a:p>
        </p:txBody>
      </p:sp>
      <p:sp>
        <p:nvSpPr>
          <p:cNvPr id="5" name="フッター プレースホルダー 4">
            <a:extLst>
              <a:ext uri="{FF2B5EF4-FFF2-40B4-BE49-F238E27FC236}">
                <a16:creationId xmlns:a16="http://schemas.microsoft.com/office/drawing/2014/main" id="{96BAA1E8-32CB-94CC-E870-402B519895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8AF265C-E604-70E6-8AE8-9F6987735E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21A63C-5405-B146-A2B1-9D97F4136D3B}" type="slidenum">
              <a:rPr kumimoji="1" lang="ja-JP" altLang="en-US" smtClean="0"/>
              <a:t>‹#›</a:t>
            </a:fld>
            <a:endParaRPr kumimoji="1" lang="ja-JP" altLang="en-US"/>
          </a:p>
        </p:txBody>
      </p:sp>
    </p:spTree>
    <p:extLst>
      <p:ext uri="{BB962C8B-B14F-4D97-AF65-F5344CB8AC3E}">
        <p14:creationId xmlns:p14="http://schemas.microsoft.com/office/powerpoint/2010/main" val="2013150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C4CD2D0-9396-4624-B5CD-6D1B0F4BDF9E}"/>
              </a:ext>
            </a:extLst>
          </p:cNvPr>
          <p:cNvSpPr txBox="1"/>
          <p:nvPr/>
        </p:nvSpPr>
        <p:spPr>
          <a:xfrm>
            <a:off x="3124914" y="388883"/>
            <a:ext cx="6534161" cy="523220"/>
          </a:xfrm>
          <a:prstGeom prst="rect">
            <a:avLst/>
          </a:prstGeom>
          <a:noFill/>
        </p:spPr>
        <p:txBody>
          <a:bodyPr wrap="none" rtlCol="0">
            <a:spAutoFit/>
          </a:bodyPr>
          <a:lstStyle/>
          <a:p>
            <a:r>
              <a:rPr kumimoji="1" lang="ja-JP" altLang="en-US" sz="2800" b="1"/>
              <a:t>特別口述選考制度　機械工学専攻様式</a:t>
            </a:r>
            <a:r>
              <a:rPr kumimoji="1" lang="en-US" altLang="ja-JP" sz="2800" b="1" dirty="0"/>
              <a:t>C</a:t>
            </a:r>
            <a:endParaRPr kumimoji="1" lang="ja-JP" altLang="en-US" sz="2800" b="1"/>
          </a:p>
        </p:txBody>
      </p:sp>
      <p:sp>
        <p:nvSpPr>
          <p:cNvPr id="6" name="テキスト ボックス 5">
            <a:extLst>
              <a:ext uri="{FF2B5EF4-FFF2-40B4-BE49-F238E27FC236}">
                <a16:creationId xmlns:a16="http://schemas.microsoft.com/office/drawing/2014/main" id="{9B8BBD3F-B874-36E7-2C5F-4F1DCC02BC05}"/>
              </a:ext>
            </a:extLst>
          </p:cNvPr>
          <p:cNvSpPr txBox="1"/>
          <p:nvPr/>
        </p:nvSpPr>
        <p:spPr>
          <a:xfrm>
            <a:off x="4824248" y="2876132"/>
            <a:ext cx="6960560" cy="1200329"/>
          </a:xfrm>
          <a:prstGeom prst="rect">
            <a:avLst/>
          </a:prstGeom>
          <a:noFill/>
        </p:spPr>
        <p:txBody>
          <a:bodyPr wrap="none" rtlCol="0">
            <a:spAutoFit/>
          </a:bodyPr>
          <a:lstStyle/>
          <a:p>
            <a:r>
              <a:rPr lang="ja-JP" altLang="en-US" sz="2400"/>
              <a:t>氏名　　　東大　太郎</a:t>
            </a:r>
            <a:endParaRPr lang="en-US" altLang="ja-JP" sz="2400" dirty="0"/>
          </a:p>
          <a:p>
            <a:r>
              <a:rPr kumimoji="1" lang="ja-JP" altLang="en-US" sz="2400"/>
              <a:t>○○大学○○学部○○</a:t>
            </a:r>
            <a:r>
              <a:rPr lang="ja-JP" altLang="en-US" sz="2400"/>
              <a:t>学科</a:t>
            </a:r>
            <a:endParaRPr kumimoji="1" lang="en-US" altLang="ja-JP" sz="2400" dirty="0"/>
          </a:p>
          <a:p>
            <a:r>
              <a:rPr lang="en-US" altLang="ja-JP" sz="2400" dirty="0"/>
              <a:t>202X</a:t>
            </a:r>
            <a:r>
              <a:rPr lang="ja-JP" altLang="en-US" sz="2400"/>
              <a:t>年</a:t>
            </a:r>
            <a:r>
              <a:rPr lang="en-US" altLang="ja-JP" sz="2400" dirty="0"/>
              <a:t>X</a:t>
            </a:r>
            <a:r>
              <a:rPr lang="ja-JP" altLang="en-US" sz="2400"/>
              <a:t>月卒業見込（あるいは</a:t>
            </a:r>
            <a:r>
              <a:rPr lang="en-US" altLang="ja-JP" sz="2400" dirty="0"/>
              <a:t>20XX</a:t>
            </a:r>
            <a:r>
              <a:rPr lang="ja-JP" altLang="en-US" sz="2400"/>
              <a:t>年</a:t>
            </a:r>
            <a:r>
              <a:rPr lang="en-US" altLang="ja-JP" sz="2400" dirty="0"/>
              <a:t>X</a:t>
            </a:r>
            <a:r>
              <a:rPr lang="ja-JP" altLang="en-US" sz="2400"/>
              <a:t>年卒業）</a:t>
            </a:r>
            <a:endParaRPr kumimoji="1" lang="ja-JP" altLang="en-US" sz="2400"/>
          </a:p>
        </p:txBody>
      </p:sp>
      <p:sp>
        <p:nvSpPr>
          <p:cNvPr id="7" name="テキスト ボックス 6">
            <a:extLst>
              <a:ext uri="{FF2B5EF4-FFF2-40B4-BE49-F238E27FC236}">
                <a16:creationId xmlns:a16="http://schemas.microsoft.com/office/drawing/2014/main" id="{5FD29398-78AB-7835-6866-59EBAB6038A6}"/>
              </a:ext>
            </a:extLst>
          </p:cNvPr>
          <p:cNvSpPr txBox="1"/>
          <p:nvPr/>
        </p:nvSpPr>
        <p:spPr>
          <a:xfrm>
            <a:off x="2178983" y="1749843"/>
            <a:ext cx="8131666" cy="523220"/>
          </a:xfrm>
          <a:prstGeom prst="rect">
            <a:avLst/>
          </a:prstGeom>
          <a:noFill/>
        </p:spPr>
        <p:txBody>
          <a:bodyPr wrap="square" rtlCol="0">
            <a:spAutoFit/>
          </a:bodyPr>
          <a:lstStyle/>
          <a:p>
            <a:r>
              <a:rPr kumimoji="1" lang="ja-JP" altLang="en-US" sz="2800"/>
              <a:t>「希望する研究課題名」</a:t>
            </a:r>
          </a:p>
        </p:txBody>
      </p:sp>
      <p:sp>
        <p:nvSpPr>
          <p:cNvPr id="9" name="テキスト ボックス 8">
            <a:extLst>
              <a:ext uri="{FF2B5EF4-FFF2-40B4-BE49-F238E27FC236}">
                <a16:creationId xmlns:a16="http://schemas.microsoft.com/office/drawing/2014/main" id="{6B40AE40-7A62-8E91-1B80-10EC392E06BB}"/>
              </a:ext>
            </a:extLst>
          </p:cNvPr>
          <p:cNvSpPr txBox="1"/>
          <p:nvPr/>
        </p:nvSpPr>
        <p:spPr>
          <a:xfrm>
            <a:off x="953692" y="4272677"/>
            <a:ext cx="10708370" cy="2585323"/>
          </a:xfrm>
          <a:prstGeom prst="rect">
            <a:avLst/>
          </a:prstGeom>
          <a:noFill/>
        </p:spPr>
        <p:txBody>
          <a:bodyPr wrap="square">
            <a:spAutoFit/>
          </a:bodyPr>
          <a:lstStyle/>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【記載に当たっての注意事項】</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表紙を含めて４</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ページ</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とする</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こと。</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超過した分は審査の対象とならない。</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・青字で書かれている記載方法の注意などは提出時には消去すること。</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PDF</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を提出すること。後日の提出、差し替えなどは認めない。</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【提出方法】</a:t>
            </a:r>
          </a:p>
          <a:p>
            <a:pPr algn="just"/>
            <a:r>
              <a:rPr lang="ja-JP" altLang="en-US" sz="1800" kern="100" dirty="0">
                <a:effectLst/>
                <a:latin typeface="Times New Roman" panose="02020603050405020304" pitchFamily="18" charset="0"/>
                <a:ea typeface="游明朝" panose="02020400000000000000" pitchFamily="18" charset="-128"/>
                <a:cs typeface="Times New Roman" panose="02020603050405020304" pitchFamily="18" charset="0"/>
              </a:rPr>
              <a:t>工学系研究科の「</a:t>
            </a:r>
            <a:r>
              <a:rPr lang="nb-NO"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Web</a:t>
            </a:r>
            <a:r>
              <a:rPr lang="ja-JP" altLang="en-US" sz="1800" kern="100" dirty="0">
                <a:effectLst/>
                <a:latin typeface="Times New Roman" panose="02020603050405020304" pitchFamily="18" charset="0"/>
                <a:ea typeface="游明朝" panose="02020400000000000000" pitchFamily="18" charset="-128"/>
                <a:cs typeface="Times New Roman" panose="02020603050405020304" pitchFamily="18" charset="0"/>
              </a:rPr>
              <a:t>出願システム」にアップロードしてください。出願システムには、以下のページから入ることができます。</a:t>
            </a:r>
          </a:p>
          <a:p>
            <a:pPr algn="just"/>
            <a:r>
              <a:rPr lang="nb-NO"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https://www.t.u-tokyo.ac.jp/soe/admission/general-guideline</a:t>
            </a:r>
          </a:p>
        </p:txBody>
      </p:sp>
    </p:spTree>
    <p:extLst>
      <p:ext uri="{BB962C8B-B14F-4D97-AF65-F5344CB8AC3E}">
        <p14:creationId xmlns:p14="http://schemas.microsoft.com/office/powerpoint/2010/main" val="45162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4754A4C-F54C-B98F-2DF0-7C2C1CEE9610}"/>
              </a:ext>
            </a:extLst>
          </p:cNvPr>
          <p:cNvSpPr txBox="1"/>
          <p:nvPr/>
        </p:nvSpPr>
        <p:spPr>
          <a:xfrm>
            <a:off x="4491259" y="210207"/>
            <a:ext cx="3057247" cy="523220"/>
          </a:xfrm>
          <a:prstGeom prst="rect">
            <a:avLst/>
          </a:prstGeom>
          <a:noFill/>
        </p:spPr>
        <p:txBody>
          <a:bodyPr wrap="none" rtlCol="0">
            <a:spAutoFit/>
          </a:bodyPr>
          <a:lstStyle/>
          <a:p>
            <a:r>
              <a:rPr kumimoji="1" lang="ja-JP" altLang="en-US" sz="2800" b="1"/>
              <a:t>修士での研究計画</a:t>
            </a:r>
          </a:p>
        </p:txBody>
      </p:sp>
      <p:sp>
        <p:nvSpPr>
          <p:cNvPr id="3" name="テキスト ボックス 2">
            <a:extLst>
              <a:ext uri="{FF2B5EF4-FFF2-40B4-BE49-F238E27FC236}">
                <a16:creationId xmlns:a16="http://schemas.microsoft.com/office/drawing/2014/main" id="{0E6803A2-C1B8-3CC6-6356-B2695279B934}"/>
              </a:ext>
            </a:extLst>
          </p:cNvPr>
          <p:cNvSpPr txBox="1"/>
          <p:nvPr/>
        </p:nvSpPr>
        <p:spPr>
          <a:xfrm>
            <a:off x="1008993" y="893380"/>
            <a:ext cx="4339650" cy="369332"/>
          </a:xfrm>
          <a:prstGeom prst="rect">
            <a:avLst/>
          </a:prstGeom>
          <a:noFill/>
        </p:spPr>
        <p:txBody>
          <a:bodyPr wrap="none" rtlCol="0">
            <a:spAutoFit/>
          </a:bodyPr>
          <a:lstStyle/>
          <a:p>
            <a:r>
              <a:rPr kumimoji="1" lang="ja-JP" altLang="en-US">
                <a:solidFill>
                  <a:schemeClr val="tx2">
                    <a:lumMod val="75000"/>
                    <a:lumOff val="25000"/>
                  </a:schemeClr>
                </a:solidFill>
              </a:rPr>
              <a:t>図表を含めて判りやすく記載すること。</a:t>
            </a:r>
          </a:p>
        </p:txBody>
      </p:sp>
    </p:spTree>
    <p:extLst>
      <p:ext uri="{BB962C8B-B14F-4D97-AF65-F5344CB8AC3E}">
        <p14:creationId xmlns:p14="http://schemas.microsoft.com/office/powerpoint/2010/main" val="141668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4754A4C-F54C-B98F-2DF0-7C2C1CEE9610}"/>
              </a:ext>
            </a:extLst>
          </p:cNvPr>
          <p:cNvSpPr txBox="1"/>
          <p:nvPr/>
        </p:nvSpPr>
        <p:spPr>
          <a:xfrm>
            <a:off x="2693990" y="168165"/>
            <a:ext cx="7468711" cy="523220"/>
          </a:xfrm>
          <a:prstGeom prst="rect">
            <a:avLst/>
          </a:prstGeom>
          <a:noFill/>
        </p:spPr>
        <p:txBody>
          <a:bodyPr wrap="none" rtlCol="0">
            <a:spAutoFit/>
          </a:bodyPr>
          <a:lstStyle/>
          <a:p>
            <a:r>
              <a:rPr lang="ja-JP" altLang="ja-JP" sz="2800">
                <a:effectLst/>
                <a:latin typeface="Tahoma" panose="020B0604030504040204" pitchFamily="34" charset="0"/>
                <a:ea typeface="HGSｺﾞｼｯｸE" panose="020B0900000000000000" pitchFamily="34" charset="-128"/>
                <a:cs typeface="Tahoma" panose="020B0604030504040204" pitchFamily="34" charset="0"/>
              </a:rPr>
              <a:t>卒論あるいは相当する研究の進捗状況と計画</a:t>
            </a:r>
            <a:r>
              <a:rPr lang="ja-JP" altLang="ja-JP" sz="2800">
                <a:effectLst/>
              </a:rPr>
              <a:t> </a:t>
            </a:r>
            <a:endParaRPr kumimoji="1" lang="ja-JP" altLang="en-US" sz="2800"/>
          </a:p>
        </p:txBody>
      </p:sp>
      <p:sp>
        <p:nvSpPr>
          <p:cNvPr id="4" name="テキスト ボックス 3">
            <a:extLst>
              <a:ext uri="{FF2B5EF4-FFF2-40B4-BE49-F238E27FC236}">
                <a16:creationId xmlns:a16="http://schemas.microsoft.com/office/drawing/2014/main" id="{0126D8B5-1905-B711-86DF-E88C7D503443}"/>
              </a:ext>
            </a:extLst>
          </p:cNvPr>
          <p:cNvSpPr txBox="1"/>
          <p:nvPr/>
        </p:nvSpPr>
        <p:spPr>
          <a:xfrm>
            <a:off x="1008993" y="893380"/>
            <a:ext cx="4339650" cy="369332"/>
          </a:xfrm>
          <a:prstGeom prst="rect">
            <a:avLst/>
          </a:prstGeom>
          <a:noFill/>
        </p:spPr>
        <p:txBody>
          <a:bodyPr wrap="none" rtlCol="0">
            <a:spAutoFit/>
          </a:bodyPr>
          <a:lstStyle/>
          <a:p>
            <a:r>
              <a:rPr kumimoji="1" lang="ja-JP" altLang="en-US">
                <a:solidFill>
                  <a:schemeClr val="tx2">
                    <a:lumMod val="75000"/>
                    <a:lumOff val="25000"/>
                  </a:schemeClr>
                </a:solidFill>
              </a:rPr>
              <a:t>図表を含めて判りやすく記載すること。</a:t>
            </a:r>
          </a:p>
        </p:txBody>
      </p:sp>
    </p:spTree>
    <p:extLst>
      <p:ext uri="{BB962C8B-B14F-4D97-AF65-F5344CB8AC3E}">
        <p14:creationId xmlns:p14="http://schemas.microsoft.com/office/powerpoint/2010/main" val="18665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4754A4C-F54C-B98F-2DF0-7C2C1CEE9610}"/>
              </a:ext>
            </a:extLst>
          </p:cNvPr>
          <p:cNvSpPr txBox="1"/>
          <p:nvPr/>
        </p:nvSpPr>
        <p:spPr>
          <a:xfrm>
            <a:off x="2693990" y="168165"/>
            <a:ext cx="7109639" cy="523220"/>
          </a:xfrm>
          <a:prstGeom prst="rect">
            <a:avLst/>
          </a:prstGeom>
          <a:noFill/>
        </p:spPr>
        <p:txBody>
          <a:bodyPr wrap="none" rtlCol="0">
            <a:spAutoFit/>
          </a:bodyPr>
          <a:lstStyle/>
          <a:p>
            <a:r>
              <a:rPr lang="ja-JP" altLang="ja-JP" sz="2800">
                <a:effectLst/>
                <a:latin typeface="Tahoma" panose="020B0604030504040204" pitchFamily="34" charset="0"/>
                <a:ea typeface="HGSｺﾞｼｯｸE" panose="020B0900000000000000" pitchFamily="34" charset="-128"/>
                <a:cs typeface="Tahoma" panose="020B0604030504040204" pitchFamily="34" charset="0"/>
              </a:rPr>
              <a:t>学部での学修状況と学修状況への自己評価</a:t>
            </a:r>
            <a:r>
              <a:rPr lang="ja-JP" altLang="ja-JP" sz="2800">
                <a:effectLst/>
              </a:rPr>
              <a:t> </a:t>
            </a:r>
            <a:endParaRPr kumimoji="1" lang="ja-JP" altLang="en-US" sz="2800"/>
          </a:p>
        </p:txBody>
      </p:sp>
      <p:sp>
        <p:nvSpPr>
          <p:cNvPr id="3" name="テキスト ボックス 2">
            <a:extLst>
              <a:ext uri="{FF2B5EF4-FFF2-40B4-BE49-F238E27FC236}">
                <a16:creationId xmlns:a16="http://schemas.microsoft.com/office/drawing/2014/main" id="{A75D3DDB-0618-2328-540C-78F51E747C96}"/>
              </a:ext>
            </a:extLst>
          </p:cNvPr>
          <p:cNvSpPr txBox="1"/>
          <p:nvPr/>
        </p:nvSpPr>
        <p:spPr>
          <a:xfrm>
            <a:off x="1308995" y="6117020"/>
            <a:ext cx="10076798" cy="369332"/>
          </a:xfrm>
          <a:prstGeom prst="rect">
            <a:avLst/>
          </a:prstGeom>
          <a:noFill/>
        </p:spPr>
        <p:txBody>
          <a:bodyPr wrap="none" rtlCol="0">
            <a:spAutoFit/>
          </a:bodyPr>
          <a:lstStyle/>
          <a:p>
            <a:r>
              <a:rPr lang="en-US" altLang="ja-JP" dirty="0">
                <a:solidFill>
                  <a:schemeClr val="tx2">
                    <a:lumMod val="75000"/>
                    <a:lumOff val="25000"/>
                  </a:schemeClr>
                </a:solidFill>
              </a:rPr>
              <a:t>※</a:t>
            </a:r>
            <a:r>
              <a:rPr lang="ja-JP" altLang="ja-JP">
                <a:solidFill>
                  <a:schemeClr val="tx2">
                    <a:lumMod val="75000"/>
                    <a:lumOff val="25000"/>
                  </a:schemeClr>
                </a:solidFill>
              </a:rPr>
              <a:t>学会等から授与された賞がある場合には賞の</a:t>
            </a:r>
            <a:r>
              <a:rPr lang="ja-JP" altLang="en-US">
                <a:solidFill>
                  <a:schemeClr val="tx2">
                    <a:lumMod val="75000"/>
                    <a:lumOff val="25000"/>
                  </a:schemeClr>
                </a:solidFill>
              </a:rPr>
              <a:t>名称、学会などの名称、</a:t>
            </a:r>
            <a:r>
              <a:rPr lang="ja-JP" altLang="ja-JP">
                <a:solidFill>
                  <a:schemeClr val="tx2">
                    <a:lumMod val="75000"/>
                    <a:lumOff val="25000"/>
                  </a:schemeClr>
                </a:solidFill>
              </a:rPr>
              <a:t>授与日を記載</a:t>
            </a:r>
            <a:r>
              <a:rPr lang="ja-JP" altLang="en-US">
                <a:solidFill>
                  <a:schemeClr val="tx2">
                    <a:lumMod val="75000"/>
                    <a:lumOff val="25000"/>
                  </a:schemeClr>
                </a:solidFill>
              </a:rPr>
              <a:t>すること</a:t>
            </a:r>
          </a:p>
        </p:txBody>
      </p:sp>
      <p:sp>
        <p:nvSpPr>
          <p:cNvPr id="4" name="テキスト ボックス 3">
            <a:extLst>
              <a:ext uri="{FF2B5EF4-FFF2-40B4-BE49-F238E27FC236}">
                <a16:creationId xmlns:a16="http://schemas.microsoft.com/office/drawing/2014/main" id="{730C9F00-AF58-4962-B240-A562E519018D}"/>
              </a:ext>
            </a:extLst>
          </p:cNvPr>
          <p:cNvSpPr txBox="1"/>
          <p:nvPr/>
        </p:nvSpPr>
        <p:spPr>
          <a:xfrm>
            <a:off x="1008993" y="893380"/>
            <a:ext cx="4108817" cy="369332"/>
          </a:xfrm>
          <a:prstGeom prst="rect">
            <a:avLst/>
          </a:prstGeom>
          <a:noFill/>
        </p:spPr>
        <p:txBody>
          <a:bodyPr wrap="none" rtlCol="0">
            <a:spAutoFit/>
          </a:bodyPr>
          <a:lstStyle/>
          <a:p>
            <a:r>
              <a:rPr kumimoji="1" lang="ja-JP" altLang="en-US">
                <a:solidFill>
                  <a:schemeClr val="tx2">
                    <a:lumMod val="75000"/>
                    <a:lumOff val="25000"/>
                  </a:schemeClr>
                </a:solidFill>
              </a:rPr>
              <a:t>箇条書きとし，図表を含めても良い．</a:t>
            </a:r>
          </a:p>
        </p:txBody>
      </p:sp>
    </p:spTree>
    <p:extLst>
      <p:ext uri="{BB962C8B-B14F-4D97-AF65-F5344CB8AC3E}">
        <p14:creationId xmlns:p14="http://schemas.microsoft.com/office/powerpoint/2010/main" val="1763139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234</Words>
  <Application>Microsoft Office PowerPoint</Application>
  <PresentationFormat>ワイド画面</PresentationFormat>
  <Paragraphs>20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游ゴシック</vt:lpstr>
      <vt:lpstr>游ゴシック Light</vt:lpstr>
      <vt:lpstr>游明朝</vt:lpstr>
      <vt:lpstr>Arial</vt:lpstr>
      <vt:lpstr>Tahoma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雄二</dc:creator>
  <cp:lastModifiedBy>柳本　潤</cp:lastModifiedBy>
  <cp:revision>16</cp:revision>
  <dcterms:created xsi:type="dcterms:W3CDTF">2024-03-03T11:30:20Z</dcterms:created>
  <dcterms:modified xsi:type="dcterms:W3CDTF">2024-04-05T03:25:16Z</dcterms:modified>
</cp:coreProperties>
</file>